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6" r:id="rId1"/>
  </p:sldMasterIdLst>
  <p:handoutMasterIdLst>
    <p:handoutMasterId r:id="rId29"/>
  </p:handoutMasterIdLst>
  <p:sldIdLst>
    <p:sldId id="256" r:id="rId2"/>
    <p:sldId id="257" r:id="rId3"/>
    <p:sldId id="262" r:id="rId4"/>
    <p:sldId id="277" r:id="rId5"/>
    <p:sldId id="263" r:id="rId6"/>
    <p:sldId id="264" r:id="rId7"/>
    <p:sldId id="265" r:id="rId8"/>
    <p:sldId id="266" r:id="rId9"/>
    <p:sldId id="27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83" r:id="rId20"/>
    <p:sldId id="280" r:id="rId21"/>
    <p:sldId id="281" r:id="rId22"/>
    <p:sldId id="282" r:id="rId23"/>
    <p:sldId id="261" r:id="rId24"/>
    <p:sldId id="260" r:id="rId25"/>
    <p:sldId id="275" r:id="rId26"/>
    <p:sldId id="284" r:id="rId27"/>
    <p:sldId id="259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91D29C-ABAE-4DC9-9580-7F6D7B613052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74D38D-986F-406B-B5B3-44905FF9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0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D0F7-7224-A64A-81E4-CDF049ED0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D0F7-7224-A64A-81E4-CDF049ED0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F8608-FACD-4C7D-ADFD-41E5B7B39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D0F7-7224-A64A-81E4-CDF049ED0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D0F7-7224-A64A-81E4-CDF049ED09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D0F7-7224-A64A-81E4-CDF049ED09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D0F7-7224-A64A-81E4-CDF049ED0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D0F7-7224-A64A-81E4-CDF049ED0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D0F7-7224-A64A-81E4-CDF049ED0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CFF02C2-2A86-4645-8419-AAEE5BDBC12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1FCD0F7-7224-A64A-81E4-CDF049ED0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Trial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Strategies, contents,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237"/>
            <a:ext cx="7467600" cy="4110489"/>
          </a:xfrm>
        </p:spPr>
        <p:txBody>
          <a:bodyPr>
            <a:normAutofit/>
          </a:bodyPr>
          <a:lstStyle/>
          <a:p>
            <a:r>
              <a:rPr lang="en-US" dirty="0" smtClean="0"/>
              <a:t>Motions / Orders for Summary Judgment</a:t>
            </a:r>
          </a:p>
          <a:p>
            <a:endParaRPr lang="en-US" dirty="0"/>
          </a:p>
          <a:p>
            <a:r>
              <a:rPr lang="en-US" dirty="0" smtClean="0"/>
              <a:t>12(b)(6) Motions / Orders</a:t>
            </a:r>
          </a:p>
          <a:p>
            <a:endParaRPr lang="en-US" dirty="0"/>
          </a:p>
          <a:p>
            <a:r>
              <a:rPr lang="en-US" dirty="0" smtClean="0"/>
              <a:t>Sanctions</a:t>
            </a:r>
          </a:p>
          <a:p>
            <a:endParaRPr lang="en-US" dirty="0"/>
          </a:p>
          <a:p>
            <a:r>
              <a:rPr lang="en-US" dirty="0" smtClean="0"/>
              <a:t>Evidentiary Rulings</a:t>
            </a:r>
          </a:p>
          <a:p>
            <a:endParaRPr lang="en-US" dirty="0"/>
          </a:p>
          <a:p>
            <a:r>
              <a:rPr lang="en-US" dirty="0" err="1" smtClean="0"/>
              <a:t>Daubert</a:t>
            </a:r>
            <a:r>
              <a:rPr lang="en-US" dirty="0" smtClean="0"/>
              <a:t> / Robinson Motions &amp; 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4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06355"/>
          </a:xfrm>
        </p:spPr>
        <p:txBody>
          <a:bodyPr/>
          <a:lstStyle/>
          <a:p>
            <a:r>
              <a:rPr lang="en-US" dirty="0" smtClean="0"/>
              <a:t>Discovery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387894" cy="3950208"/>
          </a:xfrm>
        </p:spPr>
        <p:txBody>
          <a:bodyPr/>
          <a:lstStyle/>
          <a:p>
            <a:r>
              <a:rPr lang="en-US" dirty="0" smtClean="0"/>
              <a:t>Disclosures</a:t>
            </a:r>
          </a:p>
          <a:p>
            <a:endParaRPr lang="en-US" dirty="0"/>
          </a:p>
          <a:p>
            <a:r>
              <a:rPr lang="en-US" dirty="0" smtClean="0"/>
              <a:t>Expert Designations</a:t>
            </a:r>
          </a:p>
          <a:p>
            <a:endParaRPr lang="en-US" dirty="0"/>
          </a:p>
          <a:p>
            <a:r>
              <a:rPr lang="en-US" dirty="0" smtClean="0"/>
              <a:t>Admissions</a:t>
            </a:r>
          </a:p>
          <a:p>
            <a:endParaRPr lang="en-US" dirty="0"/>
          </a:p>
          <a:p>
            <a:r>
              <a:rPr lang="en-US" dirty="0" smtClean="0"/>
              <a:t>Other…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-9936" r="-9936"/>
          <a:stretch>
            <a:fillRect/>
          </a:stretch>
        </p:blipFill>
        <p:spPr>
          <a:xfrm>
            <a:off x="4458840" y="1242919"/>
            <a:ext cx="4472352" cy="5510850"/>
          </a:xfrm>
        </p:spPr>
      </p:pic>
    </p:spTree>
    <p:extLst>
      <p:ext uri="{BB962C8B-B14F-4D97-AF65-F5344CB8AC3E}">
        <p14:creationId xmlns:p14="http://schemas.microsoft.com/office/powerpoint/2010/main" val="284990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/ Order in </a:t>
            </a:r>
            <a:r>
              <a:rPr lang="en-US" dirty="0" err="1" smtClean="0"/>
              <a:t>Limine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Do I really need to tell you why this needs to be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1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74" t="54" r="1561" b="-54"/>
          <a:stretch/>
        </p:blipFill>
        <p:spPr>
          <a:xfrm>
            <a:off x="3559593" y="835428"/>
            <a:ext cx="5033127" cy="5151526"/>
          </a:xfrm>
        </p:spPr>
      </p:pic>
    </p:spTree>
    <p:extLst>
      <p:ext uri="{BB962C8B-B14F-4D97-AF65-F5344CB8AC3E}">
        <p14:creationId xmlns:p14="http://schemas.microsoft.com/office/powerpoint/2010/main" val="415651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171708" cy="3950208"/>
          </a:xfrm>
        </p:spPr>
        <p:txBody>
          <a:bodyPr/>
          <a:lstStyle/>
          <a:p>
            <a:r>
              <a:rPr lang="en-US" dirty="0" smtClean="0"/>
              <a:t>Admissibility     Issues</a:t>
            </a:r>
          </a:p>
          <a:p>
            <a:pPr lvl="1"/>
            <a:r>
              <a:rPr lang="en-US" dirty="0" smtClean="0"/>
              <a:t>Evidentiary</a:t>
            </a:r>
          </a:p>
          <a:p>
            <a:pPr lvl="1"/>
            <a:r>
              <a:rPr lang="en-US" dirty="0" smtClean="0"/>
              <a:t>Witnesses</a:t>
            </a:r>
          </a:p>
          <a:p>
            <a:endParaRPr lang="en-US" dirty="0"/>
          </a:p>
          <a:p>
            <a:r>
              <a:rPr lang="en-US" dirty="0" smtClean="0"/>
              <a:t>Predicate or Foundation</a:t>
            </a:r>
          </a:p>
          <a:p>
            <a:endParaRPr lang="en-US" dirty="0"/>
          </a:p>
          <a:p>
            <a:r>
              <a:rPr lang="en-US" dirty="0" smtClean="0"/>
              <a:t>Elements of Proof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23669" t="3101" b="4558"/>
          <a:stretch/>
        </p:blipFill>
        <p:spPr>
          <a:xfrm>
            <a:off x="4377770" y="2161596"/>
            <a:ext cx="4214950" cy="3647692"/>
          </a:xfrm>
        </p:spPr>
      </p:pic>
    </p:spTree>
    <p:extLst>
      <p:ext uri="{BB962C8B-B14F-4D97-AF65-F5344CB8AC3E}">
        <p14:creationId xmlns:p14="http://schemas.microsoft.com/office/powerpoint/2010/main" val="282251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203" y="1193122"/>
            <a:ext cx="4212797" cy="3224640"/>
          </a:xfrm>
        </p:spPr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10" name="Content Placeholder 9" descr="tumblr_mvgiq4dX151qz9wlpo1_25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26" y="1156494"/>
            <a:ext cx="4818777" cy="4380706"/>
          </a:xfrm>
        </p:spPr>
      </p:pic>
    </p:spTree>
    <p:extLst>
      <p:ext uri="{BB962C8B-B14F-4D97-AF65-F5344CB8AC3E}">
        <p14:creationId xmlns:p14="http://schemas.microsoft.com/office/powerpoint/2010/main" val="25128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Jury Seating Chart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Voir</a:t>
            </a:r>
            <a:r>
              <a:rPr lang="en-US" dirty="0" smtClean="0"/>
              <a:t> Dire Outline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Opening Statement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Order of Proof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Witness Lists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Plaintiff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Defendant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Witness Outlines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Motion for Directed Verdict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Closing Statement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7269260" y="550278"/>
            <a:ext cx="1323460" cy="5469523"/>
          </a:xfrm>
        </p:spPr>
        <p:txBody>
          <a:bodyPr/>
          <a:lstStyle/>
          <a:p>
            <a:r>
              <a:rPr lang="en-US" dirty="0" smtClean="0"/>
              <a:t>EXHBITS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655" t="8398" r="9538"/>
          <a:stretch/>
        </p:blipFill>
        <p:spPr>
          <a:xfrm>
            <a:off x="118168" y="128752"/>
            <a:ext cx="6786278" cy="6423586"/>
          </a:xfrm>
        </p:spPr>
      </p:pic>
    </p:spTree>
    <p:extLst>
      <p:ext uri="{BB962C8B-B14F-4D97-AF65-F5344CB8AC3E}">
        <p14:creationId xmlns:p14="http://schemas.microsoft.com/office/powerpoint/2010/main" val="37881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Outlines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4200" y="2038349"/>
            <a:ext cx="5118100" cy="454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“Traditional”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Electronic Trial Notebook</a:t>
            </a:r>
            <a:endParaRPr lang="en-US" dirty="0"/>
          </a:p>
        </p:txBody>
      </p:sp>
      <p:pic>
        <p:nvPicPr>
          <p:cNvPr id="9" name="Content Placeholder 8" descr="Binder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1375" y="2857500"/>
            <a:ext cx="3017838" cy="3017838"/>
          </a:xfrm>
        </p:spPr>
      </p:pic>
      <p:pic>
        <p:nvPicPr>
          <p:cNvPr id="10" name="Content Placeholder 9" descr="IPad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294313" y="2857500"/>
            <a:ext cx="3017837" cy="30178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Contents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Strategies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Trouble-shooting / Tips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Timeline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New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1280" y="241301"/>
            <a:ext cx="8041440" cy="977899"/>
          </a:xfrm>
        </p:spPr>
        <p:txBody>
          <a:bodyPr/>
          <a:lstStyle/>
          <a:p>
            <a:r>
              <a:rPr lang="en-US" dirty="0" smtClean="0"/>
              <a:t>MS OneNote</a:t>
            </a:r>
            <a:endParaRPr lang="en-US" dirty="0"/>
          </a:p>
        </p:txBody>
      </p:sp>
      <p:pic>
        <p:nvPicPr>
          <p:cNvPr id="12" name="Content Placeholder 11" descr="OneNo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99" y="1219200"/>
            <a:ext cx="8447659" cy="518942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Apps…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err="1" smtClean="0"/>
              <a:t>EverNote</a:t>
            </a:r>
            <a:endParaRPr lang="en-US" sz="3600" dirty="0" smtClean="0"/>
          </a:p>
          <a:p>
            <a:pPr lvl="1"/>
            <a:r>
              <a:rPr lang="en-US" sz="3600" dirty="0" smtClean="0"/>
              <a:t>Notability</a:t>
            </a:r>
          </a:p>
          <a:p>
            <a:pPr lvl="1"/>
            <a:r>
              <a:rPr lang="en-US" sz="3600" dirty="0" err="1" smtClean="0"/>
              <a:t>SimpleNote</a:t>
            </a:r>
            <a:endParaRPr lang="en-US" sz="3600" dirty="0" smtClean="0"/>
          </a:p>
          <a:p>
            <a:pPr lvl="1"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 smtClean="0"/>
              <a:t>DropBox.com</a:t>
            </a:r>
          </a:p>
          <a:p>
            <a:pPr lvl="1"/>
            <a:r>
              <a:rPr lang="en-US" sz="3600" dirty="0" smtClean="0"/>
              <a:t>Box.com</a:t>
            </a:r>
          </a:p>
          <a:p>
            <a:pPr lvl="1"/>
            <a:r>
              <a:rPr lang="en-US" sz="3600" dirty="0" smtClean="0"/>
              <a:t>Google Docs</a:t>
            </a:r>
          </a:p>
          <a:p>
            <a:pPr lvl="1"/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“Multi-Notebook” Strategy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swissarmyknif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r="1967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4024" y="3408420"/>
            <a:ext cx="3008313" cy="1919091"/>
          </a:xfrm>
        </p:spPr>
        <p:txBody>
          <a:bodyPr/>
          <a:lstStyle/>
          <a:p>
            <a:pPr marL="285750" indent="-285750">
              <a:spcAft>
                <a:spcPts val="900"/>
              </a:spcAft>
              <a:buFont typeface="Wingdings" charset="2"/>
              <a:buChar char="Ø"/>
            </a:pPr>
            <a:r>
              <a:rPr lang="en-US" dirty="0" smtClean="0"/>
              <a:t>Multiple Notebooks</a:t>
            </a:r>
          </a:p>
          <a:p>
            <a:pPr marL="285750" indent="-285750">
              <a:spcAft>
                <a:spcPts val="900"/>
              </a:spcAft>
              <a:buFont typeface="Wingdings" charset="2"/>
              <a:buChar char="Ø"/>
            </a:pPr>
            <a:r>
              <a:rPr lang="en-US" dirty="0" smtClean="0"/>
              <a:t>Multiple Levels of Technology</a:t>
            </a:r>
          </a:p>
          <a:p>
            <a:pPr marL="285750" indent="-285750">
              <a:spcAft>
                <a:spcPts val="900"/>
              </a:spcAft>
              <a:buFont typeface="Wingdings" charset="2"/>
              <a:buChar char="Ø"/>
            </a:pPr>
            <a:r>
              <a:rPr lang="en-US" dirty="0" smtClean="0"/>
              <a:t>Find the comfort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10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Really </a:t>
            </a:r>
            <a:r>
              <a:rPr lang="en-US" sz="12800" dirty="0" smtClean="0"/>
              <a:t>BIG</a:t>
            </a:r>
            <a:r>
              <a:rPr lang="en-US" dirty="0" smtClean="0"/>
              <a:t> Case</a:t>
            </a:r>
            <a:endParaRPr lang="en-US" dirty="0"/>
          </a:p>
        </p:txBody>
      </p:sp>
      <p:pic>
        <p:nvPicPr>
          <p:cNvPr id="4" name="Content Placeholder 3" descr="UNUSED-2013-CASE-IH-550S-QUADTRAC-Track-Tractor---Lot-227-574x2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89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Timeline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Start when the suit is filed</a:t>
            </a:r>
          </a:p>
          <a:p>
            <a:r>
              <a:rPr lang="en-US" sz="3600" dirty="0" smtClean="0"/>
              <a:t>Expand into multiple notebooks as needed</a:t>
            </a:r>
          </a:p>
          <a:p>
            <a:r>
              <a:rPr lang="en-US" sz="4400" b="1" dirty="0" smtClean="0"/>
              <a:t>GET HELP!</a:t>
            </a:r>
            <a:endParaRPr lang="en-US" sz="4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68337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4" name="Content Placeholder 3" descr="organize-tool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09" y="1371599"/>
            <a:ext cx="7633891" cy="508926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60437"/>
          </a:xfrm>
        </p:spPr>
        <p:txBody>
          <a:bodyPr/>
          <a:lstStyle/>
          <a:p>
            <a:r>
              <a:rPr lang="en-US" dirty="0" smtClean="0"/>
              <a:t>Know Your Attorney</a:t>
            </a:r>
            <a:endParaRPr lang="en-US" dirty="0"/>
          </a:p>
        </p:txBody>
      </p:sp>
      <p:pic>
        <p:nvPicPr>
          <p:cNvPr id="6" name="5a6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967" b="2967"/>
          <a:stretch>
            <a:fillRect/>
          </a:stretch>
        </p:blipFill>
        <p:spPr>
          <a:xfrm>
            <a:off x="551280" y="1397000"/>
            <a:ext cx="7781061" cy="4572000"/>
          </a:xfrm>
        </p:spPr>
      </p:pic>
    </p:spTree>
    <p:extLst>
      <p:ext uri="{BB962C8B-B14F-4D97-AF65-F5344CB8AC3E}">
        <p14:creationId xmlns:p14="http://schemas.microsoft.com/office/powerpoint/2010/main" val="11644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trial notebook for?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" r="33"/>
          <a:stretch>
            <a:fillRect/>
          </a:stretch>
        </p:blipFill>
        <p:spPr>
          <a:xfrm rot="-60000">
            <a:off x="2130670" y="594200"/>
            <a:ext cx="4892040" cy="3671324"/>
          </a:xfrm>
        </p:spPr>
      </p:pic>
    </p:spTree>
    <p:extLst>
      <p:ext uri="{BB962C8B-B14F-4D97-AF65-F5344CB8AC3E}">
        <p14:creationId xmlns:p14="http://schemas.microsoft.com/office/powerpoint/2010/main" val="428371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Content Placeholder 3" descr="04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1541751"/>
          </a:xfrm>
        </p:spPr>
        <p:txBody>
          <a:bodyPr/>
          <a:lstStyle/>
          <a:p>
            <a:r>
              <a:rPr lang="en-US" sz="4400" dirty="0" smtClean="0"/>
              <a:t>Two objectives of a good </a:t>
            </a:r>
            <a:br>
              <a:rPr lang="en-US" sz="4400" dirty="0" smtClean="0"/>
            </a:br>
            <a:r>
              <a:rPr lang="en-US" dirty="0" smtClean="0"/>
              <a:t>TRIAL NOTEBOOK: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36964"/>
            <a:ext cx="7467601" cy="1917626"/>
          </a:xfrm>
        </p:spPr>
        <p:txBody>
          <a:bodyPr>
            <a:normAutofit/>
          </a:bodyPr>
          <a:lstStyle/>
          <a:p>
            <a:pPr marL="914400" lvl="1" indent="-457200">
              <a:buAutoNum type="arabicPeriod"/>
            </a:pPr>
            <a:r>
              <a:rPr lang="en-US" sz="4400" dirty="0" smtClean="0"/>
              <a:t>Provide Quick Reference</a:t>
            </a:r>
            <a:endParaRPr lang="en-US" sz="4000" dirty="0"/>
          </a:p>
          <a:p>
            <a:pPr marL="914400" lvl="1" indent="-457200">
              <a:buAutoNum type="arabicPeriod"/>
            </a:pPr>
            <a:r>
              <a:rPr lang="en-US" sz="4000" dirty="0" smtClean="0"/>
              <a:t>Aid Presentation of Evidence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67349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8217"/>
            <a:ext cx="7467600" cy="43415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Pleadings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Important Motions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Important Discovery Responses (Esp. admissions)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Limine</a:t>
            </a:r>
            <a:r>
              <a:rPr lang="en-US" dirty="0" smtClean="0"/>
              <a:t> Motion &amp; Order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Jury Questions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Relevant Legal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8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Live Pleadings</a:t>
            </a:r>
          </a:p>
          <a:p>
            <a:endParaRPr lang="en-US" dirty="0" smtClean="0"/>
          </a:p>
          <a:p>
            <a:r>
              <a:rPr lang="en-US" dirty="0" smtClean="0"/>
              <a:t>Opponent’s Live Pleadings</a:t>
            </a:r>
          </a:p>
          <a:p>
            <a:endParaRPr lang="en-US" dirty="0" smtClean="0"/>
          </a:p>
          <a:p>
            <a:r>
              <a:rPr lang="en-US" dirty="0" smtClean="0"/>
              <a:t>Opponent’s Superseded Pleadings</a:t>
            </a:r>
          </a:p>
          <a:p>
            <a:r>
              <a:rPr lang="en-US" dirty="0" smtClean="0"/>
              <a:t>(maybe)</a:t>
            </a: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14757" r="14757"/>
          <a:stretch>
            <a:fillRect/>
          </a:stretch>
        </p:blipFill>
        <p:spPr>
          <a:xfrm>
            <a:off x="4080514" y="94569"/>
            <a:ext cx="4512207" cy="6484787"/>
          </a:xfrm>
        </p:spPr>
      </p:pic>
    </p:spTree>
    <p:extLst>
      <p:ext uri="{BB962C8B-B14F-4D97-AF65-F5344CB8AC3E}">
        <p14:creationId xmlns:p14="http://schemas.microsoft.com/office/powerpoint/2010/main" val="211541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68188"/>
            <a:ext cx="7467600" cy="377570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8188"/>
            <a:ext cx="7481944" cy="37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32880" y="1487081"/>
            <a:ext cx="3008313" cy="1921339"/>
          </a:xfrm>
        </p:spPr>
        <p:txBody>
          <a:bodyPr/>
          <a:lstStyle/>
          <a:p>
            <a:r>
              <a:rPr lang="en-US" dirty="0" smtClean="0"/>
              <a:t>3 years, 2 months, 14 days, and 16 hours</a:t>
            </a:r>
            <a:endParaRPr lang="en-US" dirty="0"/>
          </a:p>
        </p:txBody>
      </p:sp>
      <p:pic>
        <p:nvPicPr>
          <p:cNvPr id="9" name="Content Placeholder 8" descr="fro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799" y="833438"/>
            <a:ext cx="4323527" cy="5151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304</TotalTime>
  <Words>239</Words>
  <Application>Microsoft Office PowerPoint</Application>
  <PresentationFormat>On-screen Show (4:3)</PresentationFormat>
  <Paragraphs>95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Sketchbook</vt:lpstr>
      <vt:lpstr>The Trial notebook</vt:lpstr>
      <vt:lpstr>Concepts</vt:lpstr>
      <vt:lpstr>What is a trial notebook for?</vt:lpstr>
      <vt:lpstr>PowerPoint Presentation</vt:lpstr>
      <vt:lpstr>Two objectives of a good  TRIAL NOTEBOOK:</vt:lpstr>
      <vt:lpstr>Reference Contents</vt:lpstr>
      <vt:lpstr>PLEADINGS</vt:lpstr>
      <vt:lpstr>MOTIONS</vt:lpstr>
      <vt:lpstr>3 years, 2 months, 14 days, and 16 hours</vt:lpstr>
      <vt:lpstr>Motions</vt:lpstr>
      <vt:lpstr>Discovery Responses</vt:lpstr>
      <vt:lpstr>Motion / Order in Limine</vt:lpstr>
      <vt:lpstr>Jury Questions</vt:lpstr>
      <vt:lpstr>Legal Research</vt:lpstr>
      <vt:lpstr>Presentation</vt:lpstr>
      <vt:lpstr>Presentation</vt:lpstr>
      <vt:lpstr>EXHBITS</vt:lpstr>
      <vt:lpstr>Witness Outlines</vt:lpstr>
      <vt:lpstr>Strategies</vt:lpstr>
      <vt:lpstr>MS OneNote</vt:lpstr>
      <vt:lpstr>Possible Apps…</vt:lpstr>
      <vt:lpstr>Cloud Storage Apps</vt:lpstr>
      <vt:lpstr>The “Multi-Notebook” Strategy </vt:lpstr>
      <vt:lpstr>The Really BIG Case</vt:lpstr>
      <vt:lpstr>Timeline</vt:lpstr>
      <vt:lpstr>Organization</vt:lpstr>
      <vt:lpstr>Know Your Attorney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Trial notebook</dc:title>
  <dc:creator>Jeff Springer</dc:creator>
  <cp:lastModifiedBy>Michelle Beecher</cp:lastModifiedBy>
  <cp:revision>34</cp:revision>
  <dcterms:created xsi:type="dcterms:W3CDTF">2015-09-21T01:44:28Z</dcterms:created>
  <dcterms:modified xsi:type="dcterms:W3CDTF">2015-10-06T15:07:23Z</dcterms:modified>
</cp:coreProperties>
</file>